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3" r:id="rId3"/>
    <p:sldId id="274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580"/>
    <a:srgbClr val="161349"/>
    <a:srgbClr val="3F8F4A"/>
    <a:srgbClr val="837E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1773" autoAdjust="0"/>
  </p:normalViewPr>
  <p:slideViewPr>
    <p:cSldViewPr>
      <p:cViewPr>
        <p:scale>
          <a:sx n="118" d="100"/>
          <a:sy n="118" d="100"/>
        </p:scale>
        <p:origin x="-1482" y="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160" b="1" i="0" u="none" strike="noStrike" baseline="0" dirty="0" smtClean="0">
                <a:effectLst/>
              </a:rPr>
              <a:t>Количество поступивших обращений в 2022 году</a:t>
            </a:r>
            <a:endParaRPr lang="ru-RU" dirty="0"/>
          </a:p>
        </c:rich>
      </c:tx>
      <c:layout>
        <c:manualLayout>
          <c:xMode val="edge"/>
          <c:yMode val="edge"/>
          <c:x val="0.11479166666666667"/>
          <c:y val="7.4074074074074077E-3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4485</c:v>
                </c:pt>
                <c:pt idx="1">
                  <c:v>7633</c:v>
                </c:pt>
                <c:pt idx="2">
                  <c:v>3403</c:v>
                </c:pt>
                <c:pt idx="3">
                  <c:v>1069</c:v>
                </c:pt>
                <c:pt idx="4">
                  <c:v>5816</c:v>
                </c:pt>
                <c:pt idx="5">
                  <c:v>2434</c:v>
                </c:pt>
                <c:pt idx="6">
                  <c:v>4622</c:v>
                </c:pt>
                <c:pt idx="7">
                  <c:v>101</c:v>
                </c:pt>
                <c:pt idx="8">
                  <c:v>643</c:v>
                </c:pt>
                <c:pt idx="9">
                  <c:v>6721</c:v>
                </c:pt>
                <c:pt idx="10">
                  <c:v>6800</c:v>
                </c:pt>
                <c:pt idx="11">
                  <c:v>4720</c:v>
                </c:pt>
                <c:pt idx="12">
                  <c:v>3264</c:v>
                </c:pt>
                <c:pt idx="13">
                  <c:v>472</c:v>
                </c:pt>
                <c:pt idx="14">
                  <c:v>1029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100">
                    <a:latin typeface="Calibri" panose="020F0502020204030204" pitchFamily="34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Лист1!$A$2:$A$16</c:f>
              <c:strCache>
                <c:ptCount val="15"/>
                <c:pt idx="0">
                  <c:v>Обращения по вопросам, не относящимся к компетенции
 Минюста России</c:v>
                </c:pt>
                <c:pt idx="1">
                  <c:v>Обращения по иным вопросам, касающимся деятельности
 Минюста России</c:v>
                </c:pt>
                <c:pt idx="2">
                  <c:v>Обращения, касающиеся судебно-экспертной деятельности</c:v>
                </c:pt>
                <c:pt idx="3">
                  <c:v>Обращения, касающиеся вопросов деятельности органов ЗАГС
 и регистрации актов гражданского состояния</c:v>
                </c:pt>
                <c:pt idx="4">
                  <c:v>Обращения, касающиеся вопросов адвокатуры
 и бесплатной правовой помощи</c:v>
                </c:pt>
                <c:pt idx="5">
                  <c:v>Обращения, касающиеся нотариальной деятельности</c:v>
                </c:pt>
                <c:pt idx="6">
                  <c:v>Обращения, касающиеся деятельности некоммерческих организаций</c:v>
                </c:pt>
                <c:pt idx="7">
                  <c:v>Обращения, касающиеся законодательства СССР, РСФСР, 
вопросов инкорпорации</c:v>
                </c:pt>
                <c:pt idx="8">
                  <c:v>Обращения, касающиеся законодательства субъектов
 Российской Федерации и местного самоуправления</c:v>
                </c:pt>
                <c:pt idx="9">
                  <c:v>Обращения, касающиеся федерального законодательства</c:v>
                </c:pt>
                <c:pt idx="10">
                  <c:v>Обращения, касающиеся вопросов международного
права и сотрудничества</c:v>
                </c:pt>
                <c:pt idx="11">
                  <c:v>Обращения, касающиеся деятельности ФССП России</c:v>
                </c:pt>
                <c:pt idx="12">
                  <c:v>Обращения, касающиеся деятельности ФСИН России</c:v>
                </c:pt>
                <c:pt idx="13">
                  <c:v>Обращения, касающиеся кадровой работы</c:v>
                </c:pt>
                <c:pt idx="14">
                  <c:v>Обращения, касающиеся государственной регистрации
 ведомственных нормативных правовых актов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4938</c:v>
                </c:pt>
                <c:pt idx="1">
                  <c:v>2273</c:v>
                </c:pt>
                <c:pt idx="2">
                  <c:v>3278</c:v>
                </c:pt>
                <c:pt idx="3">
                  <c:v>1348</c:v>
                </c:pt>
                <c:pt idx="4">
                  <c:v>5376</c:v>
                </c:pt>
                <c:pt idx="5">
                  <c:v>2356</c:v>
                </c:pt>
                <c:pt idx="6">
                  <c:v>7050</c:v>
                </c:pt>
                <c:pt idx="7">
                  <c:v>142</c:v>
                </c:pt>
                <c:pt idx="8">
                  <c:v>1223</c:v>
                </c:pt>
                <c:pt idx="9">
                  <c:v>6165</c:v>
                </c:pt>
                <c:pt idx="10">
                  <c:v>6883</c:v>
                </c:pt>
                <c:pt idx="11">
                  <c:v>5391</c:v>
                </c:pt>
                <c:pt idx="12">
                  <c:v>3328</c:v>
                </c:pt>
                <c:pt idx="13">
                  <c:v>344</c:v>
                </c:pt>
                <c:pt idx="14">
                  <c:v>874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051584"/>
        <c:axId val="96053120"/>
      </c:barChart>
      <c:catAx>
        <c:axId val="96051584"/>
        <c:scaling>
          <c:orientation val="minMax"/>
        </c:scaling>
        <c:delete val="0"/>
        <c:axPos val="l"/>
        <c:majorTickMark val="none"/>
        <c:minorTickMark val="none"/>
        <c:tickLblPos val="nextTo"/>
        <c:txPr>
          <a:bodyPr/>
          <a:lstStyle/>
          <a:p>
            <a:pPr>
              <a:defRPr sz="1100">
                <a:latin typeface="Calibri" panose="020F0502020204030204" pitchFamily="34" charset="0"/>
              </a:defRPr>
            </a:pPr>
            <a:endParaRPr lang="ru-RU"/>
          </a:p>
        </c:txPr>
        <c:crossAx val="96053120"/>
        <c:crosses val="autoZero"/>
        <c:auto val="1"/>
        <c:lblAlgn val="ctr"/>
        <c:lblOffset val="100"/>
        <c:noMultiLvlLbl val="0"/>
      </c:catAx>
      <c:valAx>
        <c:axId val="96053120"/>
        <c:scaling>
          <c:orientation val="minMax"/>
        </c:scaling>
        <c:delete val="1"/>
        <c:axPos val="b"/>
        <c:majorGridlines/>
        <c:numFmt formatCode="General" sourceLinked="1"/>
        <c:majorTickMark val="none"/>
        <c:minorTickMark val="none"/>
        <c:tickLblPos val="nextTo"/>
        <c:crossAx val="96051584"/>
        <c:crosses val="autoZero"/>
        <c:crossBetween val="between"/>
      </c:valAx>
      <c:spPr>
        <a:noFill/>
        <a:ln w="25400">
          <a:noFill/>
        </a:ln>
      </c:spPr>
    </c:plotArea>
    <c:legend>
      <c:legendPos val="t"/>
      <c:layout/>
      <c:overlay val="0"/>
      <c:txPr>
        <a:bodyPr/>
        <a:lstStyle/>
        <a:p>
          <a:pPr>
            <a:defRPr sz="200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baseline="0" dirty="0" smtClean="0">
                <a:effectLst/>
              </a:rPr>
              <a:t>Количество поступивших обращений</a:t>
            </a: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ru-RU" sz="2200" b="1" i="0" u="none" strike="noStrike" baseline="0" dirty="0" smtClean="0">
                <a:effectLst/>
              </a:rPr>
              <a:t>в 2022 году</a:t>
            </a:r>
            <a:endParaRPr lang="ru-RU" sz="2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ru-RU" sz="2200" dirty="0"/>
          </a:p>
        </c:rich>
      </c:tx>
      <c:layout>
        <c:manualLayout>
          <c:xMode val="edge"/>
          <c:yMode val="edge"/>
          <c:x val="1.1475682015973947E-2"/>
          <c:y val="2.7777777777777776E-2"/>
        </c:manualLayout>
      </c:layout>
      <c:overlay val="0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9992437641245909E-2"/>
          <c:y val="0.18572907553222515"/>
          <c:w val="0.53615500554455997"/>
          <c:h val="0.737764071157771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Поступило</c:v>
                </c:pt>
              </c:strCache>
            </c:strRef>
          </c:tx>
          <c:explosion val="25"/>
          <c:dLbls>
            <c:dLbl>
              <c:idx val="10"/>
              <c:layout>
                <c:manualLayout>
                  <c:x val="4.3496064415154197E-2"/>
                  <c:y val="-5.5144794400699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Лист1!$A$2:$A$16</c:f>
              <c:strCache>
                <c:ptCount val="15"/>
                <c:pt idx="0">
                  <c:v>Обращения, касающиеся государственной регистрации ведомственных нормативных правовых актов</c:v>
                </c:pt>
                <c:pt idx="1">
                  <c:v>Обращения, касающиеся кадровой работы </c:v>
                </c:pt>
                <c:pt idx="2">
                  <c:v>Обращения, касающиеся деятельности 
ФСИН России                                                                                                                    </c:v>
                </c:pt>
                <c:pt idx="3">
                  <c:v>Обращения, касающиеся деятельности 
ФССП России</c:v>
                </c:pt>
                <c:pt idx="4">
                  <c:v>Обращения, касающиеся вопросов международного права и сотрудничества</c:v>
                </c:pt>
                <c:pt idx="5">
                  <c:v>Обращения, касающиеся федерального законодательства</c:v>
                </c:pt>
                <c:pt idx="6">
                  <c:v>Обращения, касающиеся законодательства субъектов Российской Федерации и местного самоуправления</c:v>
                </c:pt>
                <c:pt idx="7">
                  <c:v>Обращения, касающиеся законодательства СССР, РСФСР, вопросов инкорпорации</c:v>
                </c:pt>
                <c:pt idx="8">
                  <c:v>Обращения, касающиеся деятельности некоммерческих организаций</c:v>
                </c:pt>
                <c:pt idx="9">
                  <c:v>Обращения, касающиеся нотариальной деятельности</c:v>
                </c:pt>
                <c:pt idx="10">
                  <c:v>Обращения, касающиеся вопросов адвокатуры и бесплатной правовой помощи</c:v>
                </c:pt>
                <c:pt idx="11">
                  <c:v>Обращения, касающиеся вопросов деятельности органов ЗАГС и регистрации актов гражданского состояния</c:v>
                </c:pt>
                <c:pt idx="12">
                  <c:v>Обращения, касающиеся судебно-экспертной деятельности</c:v>
                </c:pt>
                <c:pt idx="13">
                  <c:v>Обращения по иным вопросам, касающимся деятельности Минюста России</c:v>
                </c:pt>
                <c:pt idx="14">
                  <c:v>Обращения по вопросам, не относящимся 
к компетенции Минюста России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1029</c:v>
                </c:pt>
                <c:pt idx="1">
                  <c:v>472</c:v>
                </c:pt>
                <c:pt idx="2">
                  <c:v>3264</c:v>
                </c:pt>
                <c:pt idx="3">
                  <c:v>4720</c:v>
                </c:pt>
                <c:pt idx="4">
                  <c:v>6800</c:v>
                </c:pt>
                <c:pt idx="5">
                  <c:v>6721</c:v>
                </c:pt>
                <c:pt idx="6">
                  <c:v>643</c:v>
                </c:pt>
                <c:pt idx="7">
                  <c:v>101</c:v>
                </c:pt>
                <c:pt idx="8">
                  <c:v>4622</c:v>
                </c:pt>
                <c:pt idx="9">
                  <c:v>2434</c:v>
                </c:pt>
                <c:pt idx="10">
                  <c:v>5816</c:v>
                </c:pt>
                <c:pt idx="11">
                  <c:v>1069</c:v>
                </c:pt>
                <c:pt idx="12">
                  <c:v>3403</c:v>
                </c:pt>
                <c:pt idx="13">
                  <c:v>7633</c:v>
                </c:pt>
                <c:pt idx="14">
                  <c:v>4485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7968276255948115"/>
          <c:y val="1.6687955672207641E-2"/>
          <c:w val="0.41828924004435647"/>
          <c:h val="0.9766287547389908"/>
        </c:manualLayout>
      </c:layout>
      <c:overlay val="0"/>
      <c:txPr>
        <a:bodyPr/>
        <a:lstStyle/>
        <a:p>
          <a:pPr>
            <a:defRPr sz="1100" baseline="0"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По результатам рассмотрения обращений </a:t>
            </a:r>
          </a:p>
          <a:p>
            <a:pPr>
              <a:defRPr sz="2400">
                <a:latin typeface="Calibri" panose="020F0502020204030204" pitchFamily="34" charset="0"/>
              </a:defRPr>
            </a:pPr>
            <a:r>
              <a:rPr lang="ru-RU" sz="2400" dirty="0" smtClean="0"/>
              <a:t>В </a:t>
            </a:r>
            <a:r>
              <a:rPr lang="ru-RU" sz="2400" baseline="0" dirty="0" smtClean="0"/>
              <a:t>2022 году</a:t>
            </a:r>
            <a:endParaRPr lang="ru-RU" sz="2400" dirty="0"/>
          </a:p>
        </c:rich>
      </c:tx>
      <c:layout>
        <c:manualLayout>
          <c:xMode val="edge"/>
          <c:yMode val="edge"/>
          <c:x val="0.15463188976377953"/>
          <c:y val="6.4337561878281768E-2"/>
        </c:manualLayout>
      </c:layout>
      <c:overlay val="1"/>
    </c:title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347003499562554E-2"/>
          <c:y val="0.18925067396838219"/>
          <c:w val="0.52541360454943131"/>
          <c:h val="0.707241755041847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Рассмотрено по существу</c:v>
                </c:pt>
              </c:strCache>
            </c:strRef>
          </c:tx>
          <c:explosion val="25"/>
          <c:dPt>
            <c:idx val="0"/>
            <c:bubble3D val="0"/>
            <c:explosion val="20"/>
          </c:dPt>
          <c:dPt>
            <c:idx val="1"/>
            <c:bubble3D val="0"/>
            <c:explosion val="0"/>
          </c:dPt>
          <c:dPt>
            <c:idx val="2"/>
            <c:bubble3D val="0"/>
            <c:explosion val="0"/>
          </c:dPt>
          <c:dPt>
            <c:idx val="3"/>
            <c:bubble3D val="0"/>
            <c:explosion val="8"/>
          </c:dPt>
          <c:dLbls>
            <c:txPr>
              <a:bodyPr/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Разъяснено</c:v>
                </c:pt>
                <c:pt idx="1">
                  <c:v>Поддержано</c:v>
                </c:pt>
                <c:pt idx="2">
                  <c:v>Не поддержано</c:v>
                </c:pt>
                <c:pt idx="3">
                  <c:v>Направлено по принадлежности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34745</c:v>
                </c:pt>
                <c:pt idx="1">
                  <c:v>1302</c:v>
                </c:pt>
                <c:pt idx="2">
                  <c:v>354</c:v>
                </c:pt>
                <c:pt idx="3">
                  <c:v>16487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4888538932633422"/>
          <c:y val="0.31729116373439542"/>
          <c:w val="0.30639927821522311"/>
          <c:h val="0.47725650250331114"/>
        </c:manualLayout>
      </c:layout>
      <c:overlay val="0"/>
      <c:txPr>
        <a:bodyPr/>
        <a:lstStyle/>
        <a:p>
          <a:pPr>
            <a:defRPr>
              <a:latin typeface="Calibri" panose="020F0502020204030204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0522282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2677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353223376"/>
              </p:ext>
            </p:extLst>
          </p:nvPr>
        </p:nvGraphicFramePr>
        <p:xfrm>
          <a:off x="0" y="0"/>
          <a:ext cx="911884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4169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46571977"/>
              </p:ext>
            </p:extLst>
          </p:nvPr>
        </p:nvGraphicFramePr>
        <p:xfrm>
          <a:off x="0" y="44624"/>
          <a:ext cx="9144000" cy="6813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503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Другая 4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9FE842"/>
      </a:accent1>
      <a:accent2>
        <a:srgbClr val="5ECCF3"/>
      </a:accent2>
      <a:accent3>
        <a:srgbClr val="7030A0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</TotalTime>
  <Words>20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Воздушный поток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Ковтун Василиса Александровна</dc:creator>
  <cp:lastModifiedBy>Болотов Максим Вячеславович</cp:lastModifiedBy>
  <cp:revision>76</cp:revision>
  <dcterms:created xsi:type="dcterms:W3CDTF">2021-04-13T10:49:34Z</dcterms:created>
  <dcterms:modified xsi:type="dcterms:W3CDTF">2023-01-19T14:36:34Z</dcterms:modified>
</cp:coreProperties>
</file>