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3" r:id="rId3"/>
    <p:sldId id="274" r:id="rId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580"/>
    <a:srgbClr val="161349"/>
    <a:srgbClr val="3F8F4A"/>
    <a:srgbClr val="837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1773" autoAdjust="0"/>
  </p:normalViewPr>
  <p:slideViewPr>
    <p:cSldViewPr>
      <p:cViewPr>
        <p:scale>
          <a:sx n="100" d="100"/>
          <a:sy n="100" d="100"/>
        </p:scale>
        <p:origin x="-1980" y="-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160" b="1" i="0" u="none" strike="noStrike" baseline="0" dirty="0" smtClean="0">
                <a:effectLst/>
              </a:rPr>
              <a:t>Количество поступивших обращений </a:t>
            </a:r>
            <a:r>
              <a:rPr lang="ru-RU" sz="2160" b="1" i="0" u="none" strike="noStrike" baseline="0" dirty="0" smtClean="0">
                <a:effectLst/>
              </a:rPr>
              <a:t>за 9 месяцев </a:t>
            </a:r>
            <a:r>
              <a:rPr lang="ru-RU" sz="2160" b="1" i="0" u="none" strike="noStrike" baseline="0" dirty="0" smtClean="0">
                <a:effectLst/>
              </a:rPr>
              <a:t>2024 года</a:t>
            </a:r>
            <a:endParaRPr lang="ru-RU" dirty="0"/>
          </a:p>
        </c:rich>
      </c:tx>
      <c:layout>
        <c:manualLayout>
          <c:xMode val="edge"/>
          <c:yMode val="edge"/>
          <c:x val="0.11479166666666667"/>
          <c:y val="7.4074074074074077E-3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 Минюста России</c:v>
                </c:pt>
                <c:pt idx="1">
                  <c:v>Обращения по иным вопросам деятельности Минюста России</c:v>
                </c:pt>
                <c:pt idx="2">
                  <c:v>Обращения по вопросам деятельности судебно-экспертных учреждений Минюста России</c:v>
                </c:pt>
                <c:pt idx="3">
                  <c:v>Обращения по вопросам деятельности органов ЗАГС</c:v>
                </c:pt>
                <c:pt idx="4">
                  <c:v>Обращения по вопросам адвокатуры и бесплатной правовой помощи</c:v>
                </c:pt>
                <c:pt idx="5">
                  <c:v>Обращения по вопросам нотариальной деятельности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 по вопросам законодательства субъектов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 по вопросам международного права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вопросам кадровой работы </c:v>
                </c:pt>
                <c:pt idx="14">
                  <c:v>Обращения по вопросам государственной регистрации ведомственных нормативных правовых актов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4088</c:v>
                </c:pt>
                <c:pt idx="1">
                  <c:v>2905</c:v>
                </c:pt>
                <c:pt idx="2">
                  <c:v>2739</c:v>
                </c:pt>
                <c:pt idx="3">
                  <c:v>1141</c:v>
                </c:pt>
                <c:pt idx="4">
                  <c:v>3113</c:v>
                </c:pt>
                <c:pt idx="5">
                  <c:v>1714</c:v>
                </c:pt>
                <c:pt idx="6">
                  <c:v>3970</c:v>
                </c:pt>
                <c:pt idx="7">
                  <c:v>1708</c:v>
                </c:pt>
                <c:pt idx="8">
                  <c:v>514</c:v>
                </c:pt>
                <c:pt idx="9">
                  <c:v>4571</c:v>
                </c:pt>
                <c:pt idx="10">
                  <c:v>4679</c:v>
                </c:pt>
                <c:pt idx="11">
                  <c:v>4041</c:v>
                </c:pt>
                <c:pt idx="12">
                  <c:v>2022</c:v>
                </c:pt>
                <c:pt idx="13">
                  <c:v>422</c:v>
                </c:pt>
                <c:pt idx="14">
                  <c:v>979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 Минюста России</c:v>
                </c:pt>
                <c:pt idx="1">
                  <c:v>Обращения по иным вопросам деятельности Минюста России</c:v>
                </c:pt>
                <c:pt idx="2">
                  <c:v>Обращения по вопросам деятельности судебно-экспертных учреждений Минюста России</c:v>
                </c:pt>
                <c:pt idx="3">
                  <c:v>Обращения по вопросам деятельности органов ЗАГС</c:v>
                </c:pt>
                <c:pt idx="4">
                  <c:v>Обращения по вопросам адвокатуры и бесплатной правовой помощи</c:v>
                </c:pt>
                <c:pt idx="5">
                  <c:v>Обращения по вопросам нотариальной деятельности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 по вопросам законодательства субъектов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 по вопросам международного права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вопросам кадровой работы </c:v>
                </c:pt>
                <c:pt idx="14">
                  <c:v>Обращения по вопросам государственной регистрации ведомственных нормативных правовых актов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6687</c:v>
                </c:pt>
                <c:pt idx="1">
                  <c:v>4175</c:v>
                </c:pt>
                <c:pt idx="2">
                  <c:v>4454</c:v>
                </c:pt>
                <c:pt idx="3">
                  <c:v>1230</c:v>
                </c:pt>
                <c:pt idx="4">
                  <c:v>2664</c:v>
                </c:pt>
                <c:pt idx="5">
                  <c:v>2123</c:v>
                </c:pt>
                <c:pt idx="6">
                  <c:v>4394</c:v>
                </c:pt>
                <c:pt idx="7">
                  <c:v>2544</c:v>
                </c:pt>
                <c:pt idx="8">
                  <c:v>489</c:v>
                </c:pt>
                <c:pt idx="9">
                  <c:v>4296</c:v>
                </c:pt>
                <c:pt idx="10">
                  <c:v>4643</c:v>
                </c:pt>
                <c:pt idx="11">
                  <c:v>4057</c:v>
                </c:pt>
                <c:pt idx="12">
                  <c:v>4885</c:v>
                </c:pt>
                <c:pt idx="13">
                  <c:v>379</c:v>
                </c:pt>
                <c:pt idx="14">
                  <c:v>487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2109440"/>
        <c:axId val="112110976"/>
      </c:barChart>
      <c:catAx>
        <c:axId val="112109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Calibri" panose="020F0502020204030204" pitchFamily="34" charset="0"/>
              </a:defRPr>
            </a:pPr>
            <a:endParaRPr lang="ru-RU"/>
          </a:p>
        </c:txPr>
        <c:crossAx val="112110976"/>
        <c:crosses val="autoZero"/>
        <c:auto val="1"/>
        <c:lblAlgn val="ctr"/>
        <c:lblOffset val="100"/>
        <c:noMultiLvlLbl val="0"/>
      </c:catAx>
      <c:valAx>
        <c:axId val="112110976"/>
        <c:scaling>
          <c:orientation val="minMax"/>
        </c:scaling>
        <c:delete val="1"/>
        <c:axPos val="b"/>
        <c:majorGridlines/>
        <c:numFmt formatCode="General" sourceLinked="1"/>
        <c:majorTickMark val="none"/>
        <c:minorTickMark val="none"/>
        <c:tickLblPos val="nextTo"/>
        <c:crossAx val="11210944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baseline="0" dirty="0" smtClean="0">
                <a:effectLst/>
              </a:rPr>
              <a:t>Количество поступивших обращений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u="none" strike="noStrike" baseline="0" dirty="0" smtClean="0">
                <a:effectLst/>
              </a:rPr>
              <a:t>за 9 месяцев 2024 </a:t>
            </a:r>
            <a:r>
              <a:rPr lang="ru-RU" sz="2200" b="1" i="0" u="none" strike="noStrike" baseline="0" dirty="0" smtClean="0">
                <a:effectLst/>
              </a:rPr>
              <a:t>года</a:t>
            </a:r>
            <a:endParaRPr lang="ru-RU" sz="2200" dirty="0" smtClean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ru-RU" sz="2200" dirty="0"/>
          </a:p>
        </c:rich>
      </c:tx>
      <c:layout>
        <c:manualLayout>
          <c:xMode val="edge"/>
          <c:yMode val="edge"/>
          <c:x val="1.1475682015973947E-2"/>
          <c:y val="2.7777777777777776E-2"/>
        </c:manualLayout>
      </c:layout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992437641245909E-2"/>
          <c:y val="0.18572907553222515"/>
          <c:w val="0.53615500554455997"/>
          <c:h val="0.7377640711577719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Поступило</c:v>
                </c:pt>
              </c:strCache>
            </c:strRef>
          </c:tx>
          <c:explosion val="25"/>
          <c:dLbls>
            <c:dLbl>
              <c:idx val="10"/>
              <c:layout>
                <c:manualLayout>
                  <c:x val="4.3496064415154197E-2"/>
                  <c:y val="-5.5144794400699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нормативных 
правовых актов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                                                                                                                    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487</c:v>
                </c:pt>
                <c:pt idx="1">
                  <c:v>379</c:v>
                </c:pt>
                <c:pt idx="2">
                  <c:v>4643</c:v>
                </c:pt>
                <c:pt idx="3">
                  <c:v>4296</c:v>
                </c:pt>
                <c:pt idx="4">
                  <c:v>489</c:v>
                </c:pt>
                <c:pt idx="5">
                  <c:v>2544</c:v>
                </c:pt>
                <c:pt idx="6">
                  <c:v>4394</c:v>
                </c:pt>
                <c:pt idx="7">
                  <c:v>2123</c:v>
                </c:pt>
                <c:pt idx="8">
                  <c:v>2664</c:v>
                </c:pt>
                <c:pt idx="9">
                  <c:v>1230</c:v>
                </c:pt>
                <c:pt idx="10">
                  <c:v>4454</c:v>
                </c:pt>
                <c:pt idx="11">
                  <c:v>4057</c:v>
                </c:pt>
                <c:pt idx="12">
                  <c:v>4885</c:v>
                </c:pt>
                <c:pt idx="13">
                  <c:v>4175</c:v>
                </c:pt>
                <c:pt idx="14">
                  <c:v>6687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7968276255948115"/>
          <c:y val="1.6687955672207641E-2"/>
          <c:w val="0.41828924004435647"/>
          <c:h val="0.9766287547389908"/>
        </c:manualLayout>
      </c:layout>
      <c:overlay val="0"/>
      <c:txPr>
        <a:bodyPr/>
        <a:lstStyle/>
        <a:p>
          <a:pPr>
            <a:defRPr sz="1100" baseline="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По результатам рассмотрения обращений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smtClean="0"/>
              <a:t>за 9 месяцев </a:t>
            </a:r>
            <a:r>
              <a:rPr lang="ru-RU" sz="2400" baseline="0" smtClean="0"/>
              <a:t>2024 </a:t>
            </a:r>
            <a:r>
              <a:rPr lang="ru-RU" sz="2400" baseline="0" dirty="0" smtClean="0"/>
              <a:t>года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endParaRPr lang="ru-RU" sz="2400" dirty="0"/>
          </a:p>
        </c:rich>
      </c:tx>
      <c:layout>
        <c:manualLayout>
          <c:xMode val="edge"/>
          <c:yMode val="edge"/>
          <c:x val="0.15463188976377953"/>
          <c:y val="6.4337561878281768E-2"/>
        </c:manualLayout>
      </c:layout>
      <c:overlay val="1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347003499562554E-2"/>
          <c:y val="0.18925067396838219"/>
          <c:w val="0.52541360454943131"/>
          <c:h val="0.707241755041847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Рассмотрено по существу</c:v>
                </c:pt>
              </c:strCache>
            </c:strRef>
          </c:tx>
          <c:explosion val="25"/>
          <c:dPt>
            <c:idx val="0"/>
            <c:bubble3D val="0"/>
            <c:explosion val="20"/>
          </c:dPt>
          <c:dPt>
            <c:idx val="1"/>
            <c:bubble3D val="0"/>
            <c:explosion val="0"/>
          </c:dPt>
          <c:dPt>
            <c:idx val="2"/>
            <c:bubble3D val="0"/>
            <c:explosion val="0"/>
          </c:dPt>
          <c:dPt>
            <c:idx val="3"/>
            <c:bubble3D val="0"/>
            <c:explosion val="8"/>
          </c:dPt>
          <c:dLbls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Разъяснено</c:v>
                </c:pt>
                <c:pt idx="1">
                  <c:v>Поддержано, в том числе приняты меры по восстановлению нарушенных прав</c:v>
                </c:pt>
                <c:pt idx="2">
                  <c:v>Не поддержано</c:v>
                </c:pt>
                <c:pt idx="3">
                  <c:v>Направлено по принадлежности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26320</c:v>
                </c:pt>
                <c:pt idx="1">
                  <c:v>537</c:v>
                </c:pt>
                <c:pt idx="2">
                  <c:v>260</c:v>
                </c:pt>
                <c:pt idx="3">
                  <c:v>18953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8499650043744533"/>
          <c:y val="0.27441961224508965"/>
          <c:w val="0.40223261154855644"/>
          <c:h val="0.59282329347448315"/>
        </c:manualLayout>
      </c:layout>
      <c:overlay val="0"/>
      <c:txPr>
        <a:bodyPr/>
        <a:lstStyle/>
        <a:p>
          <a:pPr>
            <a:defRPr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15310284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677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93767423"/>
              </p:ext>
            </p:extLst>
          </p:nvPr>
        </p:nvGraphicFramePr>
        <p:xfrm>
          <a:off x="0" y="0"/>
          <a:ext cx="911884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169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70137590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5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Другая 4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9FE842"/>
      </a:accent1>
      <a:accent2>
        <a:srgbClr val="5ECCF3"/>
      </a:accent2>
      <a:accent3>
        <a:srgbClr val="7030A0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26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Ковтун Василиса Александровна</dc:creator>
  <cp:lastModifiedBy>Горохов Денис Геннадьевич</cp:lastModifiedBy>
  <cp:revision>106</cp:revision>
  <cp:lastPrinted>2023-07-10T12:22:29Z</cp:lastPrinted>
  <dcterms:created xsi:type="dcterms:W3CDTF">2021-04-13T10:49:34Z</dcterms:created>
  <dcterms:modified xsi:type="dcterms:W3CDTF">2024-10-11T13:31:14Z</dcterms:modified>
</cp:coreProperties>
</file>