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1773" autoAdjust="0"/>
  </p:normalViewPr>
  <p:slideViewPr>
    <p:cSldViewPr>
      <p:cViewPr>
        <p:scale>
          <a:sx n="118" d="100"/>
          <a:sy n="118" d="100"/>
        </p:scale>
        <p:origin x="-148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в 1 полугодии 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7.4074074074074077E-3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
 Минюста России</c:v>
                </c:pt>
                <c:pt idx="1">
                  <c:v>Обращения по иным вопросам, касающимся деятельности
 Минюста России</c:v>
                </c:pt>
                <c:pt idx="2">
                  <c:v>Обращения, касающиеся судебно-экспертной деятельности</c:v>
                </c:pt>
                <c:pt idx="3">
                  <c:v>Обращения, касающиеся вопросов деятельности органов ЗАГС
 и регистрации актов гражданского состояния</c:v>
                </c:pt>
                <c:pt idx="4">
                  <c:v>Обращения, касающиеся вопросов адвокатуры
 и бесплатной правовой помощи</c:v>
                </c:pt>
                <c:pt idx="5">
                  <c:v>Обращения, касающиеся нотариальной деятельности</c:v>
                </c:pt>
                <c:pt idx="6">
                  <c:v>Обращения, касающиеся деятельности некоммерческих организаций</c:v>
                </c:pt>
                <c:pt idx="7">
                  <c:v>Обращения, касающиеся законодательства СССР, РСФСР, 
вопросов инкорпорации</c:v>
                </c:pt>
                <c:pt idx="8">
                  <c:v>Обращения, касающиеся законодательства субъектов
 Российской Федерации и местного самоуправления</c:v>
                </c:pt>
                <c:pt idx="9">
                  <c:v>Обращения, касающиеся федерального законодательства</c:v>
                </c:pt>
                <c:pt idx="10">
                  <c:v>Обращения, касающиеся вопросов международного
права и сотрудничества</c:v>
                </c:pt>
                <c:pt idx="11">
                  <c:v>Обращения, касающиеся деятельности ФССП России</c:v>
                </c:pt>
                <c:pt idx="12">
                  <c:v>Обращения, касающиеся деятельности ФСИН России</c:v>
                </c:pt>
                <c:pt idx="13">
                  <c:v>Обращения, касающиеся кадровой работы</c:v>
                </c:pt>
                <c:pt idx="14">
                  <c:v>Обращения, касающиеся государственной регистрации
 ведомственных нормативных правовых актов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2101</c:v>
                </c:pt>
                <c:pt idx="1">
                  <c:v>1666</c:v>
                </c:pt>
                <c:pt idx="2">
                  <c:v>1699</c:v>
                </c:pt>
                <c:pt idx="3">
                  <c:v>502</c:v>
                </c:pt>
                <c:pt idx="4">
                  <c:v>1803</c:v>
                </c:pt>
                <c:pt idx="5">
                  <c:v>1215</c:v>
                </c:pt>
                <c:pt idx="6">
                  <c:v>3336</c:v>
                </c:pt>
                <c:pt idx="7">
                  <c:v>53</c:v>
                </c:pt>
                <c:pt idx="8">
                  <c:v>382</c:v>
                </c:pt>
                <c:pt idx="9">
                  <c:v>3606</c:v>
                </c:pt>
                <c:pt idx="10">
                  <c:v>2012</c:v>
                </c:pt>
                <c:pt idx="11">
                  <c:v>2781</c:v>
                </c:pt>
                <c:pt idx="12">
                  <c:v>1857</c:v>
                </c:pt>
                <c:pt idx="13">
                  <c:v>237</c:v>
                </c:pt>
                <c:pt idx="14">
                  <c:v>684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
 Минюста России</c:v>
                </c:pt>
                <c:pt idx="1">
                  <c:v>Обращения по иным вопросам, касающимся деятельности
 Минюста России</c:v>
                </c:pt>
                <c:pt idx="2">
                  <c:v>Обращения, касающиеся судебно-экспертной деятельности</c:v>
                </c:pt>
                <c:pt idx="3">
                  <c:v>Обращения, касающиеся вопросов деятельности органов ЗАГС
 и регистрации актов гражданского состояния</c:v>
                </c:pt>
                <c:pt idx="4">
                  <c:v>Обращения, касающиеся вопросов адвокатуры
 и бесплатной правовой помощи</c:v>
                </c:pt>
                <c:pt idx="5">
                  <c:v>Обращения, касающиеся нотариальной деятельности</c:v>
                </c:pt>
                <c:pt idx="6">
                  <c:v>Обращения, касающиеся деятельности некоммерческих организаций</c:v>
                </c:pt>
                <c:pt idx="7">
                  <c:v>Обращения, касающиеся законодательства СССР, РСФСР, 
вопросов инкорпорации</c:v>
                </c:pt>
                <c:pt idx="8">
                  <c:v>Обращения, касающиеся законодательства субъектов
 Российской Федерации и местного самоуправления</c:v>
                </c:pt>
                <c:pt idx="9">
                  <c:v>Обращения, касающиеся федерального законодательства</c:v>
                </c:pt>
                <c:pt idx="10">
                  <c:v>Обращения, касающиеся вопросов международного
права и сотрудничества</c:v>
                </c:pt>
                <c:pt idx="11">
                  <c:v>Обращения, касающиеся деятельности ФССП России</c:v>
                </c:pt>
                <c:pt idx="12">
                  <c:v>Обращения, касающиеся деятельности ФСИН России</c:v>
                </c:pt>
                <c:pt idx="13">
                  <c:v>Обращения, касающиеся кадровой работы</c:v>
                </c:pt>
                <c:pt idx="14">
                  <c:v>Обращения, касающиеся государственной регистрации
 ведомственных нормативных правовых актов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2316</c:v>
                </c:pt>
                <c:pt idx="1">
                  <c:v>1008</c:v>
                </c:pt>
                <c:pt idx="2">
                  <c:v>1386</c:v>
                </c:pt>
                <c:pt idx="3">
                  <c:v>750</c:v>
                </c:pt>
                <c:pt idx="4">
                  <c:v>2690</c:v>
                </c:pt>
                <c:pt idx="5">
                  <c:v>1124</c:v>
                </c:pt>
                <c:pt idx="6">
                  <c:v>3807</c:v>
                </c:pt>
                <c:pt idx="7">
                  <c:v>67</c:v>
                </c:pt>
                <c:pt idx="8">
                  <c:v>332</c:v>
                </c:pt>
                <c:pt idx="9">
                  <c:v>2820</c:v>
                </c:pt>
                <c:pt idx="10">
                  <c:v>3311</c:v>
                </c:pt>
                <c:pt idx="11">
                  <c:v>1457</c:v>
                </c:pt>
                <c:pt idx="12">
                  <c:v>783</c:v>
                </c:pt>
                <c:pt idx="13">
                  <c:v>179</c:v>
                </c:pt>
                <c:pt idx="14">
                  <c:v>413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672192"/>
        <c:axId val="71673728"/>
      </c:barChart>
      <c:catAx>
        <c:axId val="71672192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71673728"/>
        <c:crosses val="autoZero"/>
        <c:auto val="1"/>
        <c:lblAlgn val="ctr"/>
        <c:lblOffset val="100"/>
        <c:noMultiLvlLbl val="0"/>
      </c:catAx>
      <c:valAx>
        <c:axId val="71673728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7167219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 smtClean="0">
                <a:effectLst/>
              </a:rPr>
              <a:t>Количество поступивших обращений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u="none" strike="noStrike" baseline="0" dirty="0" smtClean="0">
                <a:effectLst/>
              </a:rPr>
              <a:t>в 1 полугодии 2022 года</a:t>
            </a:r>
            <a:endParaRPr lang="ru-RU" sz="2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sz="2200" dirty="0"/>
          </a:p>
        </c:rich>
      </c:tx>
      <c:layout>
        <c:manualLayout>
          <c:xMode val="edge"/>
          <c:yMode val="edge"/>
          <c:x val="1.1475682015973947E-2"/>
          <c:y val="2.7777777777777776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92437641245909E-2"/>
          <c:y val="0.18572907553222515"/>
          <c:w val="0.53615500554455997"/>
          <c:h val="0.737764071157771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</c:v>
                </c:pt>
              </c:strCache>
            </c:strRef>
          </c:tx>
          <c:explosion val="25"/>
          <c:dLbls>
            <c:dLbl>
              <c:idx val="10"/>
              <c:layout>
                <c:manualLayout>
                  <c:x val="4.3496064415154197E-2"/>
                  <c:y val="-5.5144794400699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Лист1!$A$2:$A$16</c:f>
              <c:strCache>
                <c:ptCount val="15"/>
                <c:pt idx="0">
                  <c:v>Обращения, касающиеся государственной регистрации ведомственных нормативных правовых актов</c:v>
                </c:pt>
                <c:pt idx="1">
                  <c:v>Обращения, касающиеся кадровой работы </c:v>
                </c:pt>
                <c:pt idx="2">
                  <c:v>Обращения, касающиеся деятельности 
ФСИН России                                                                                                                    </c:v>
                </c:pt>
                <c:pt idx="3">
                  <c:v>Обращения, касающиеся деятельности 
ФССП России</c:v>
                </c:pt>
                <c:pt idx="4">
                  <c:v>Обращения, касающиеся вопросов международного права и сотрудничества</c:v>
                </c:pt>
                <c:pt idx="5">
                  <c:v>Обращения, касающиеся федерального законодательства</c:v>
                </c:pt>
                <c:pt idx="6">
                  <c:v>Обращения, касающиеся законодательства субъектов Российской Федерации и местного самоуправления</c:v>
                </c:pt>
                <c:pt idx="7">
                  <c:v>Обращения, касающиеся законодательства СССР, РСФСР, вопросов инкорпорации</c:v>
                </c:pt>
                <c:pt idx="8">
                  <c:v>Обращения, касающиеся деятельности некоммерческих организаций</c:v>
                </c:pt>
                <c:pt idx="9">
                  <c:v>Обращения, касающиеся нотариальной деятельности</c:v>
                </c:pt>
                <c:pt idx="10">
                  <c:v>Обращения, касающиеся вопросов адвокатуры и бесплатной правовой помощи</c:v>
                </c:pt>
                <c:pt idx="11">
                  <c:v>Обращения, касающиеся вопросов деятельности органов ЗАГС и регистрации актов гражданского состояния</c:v>
                </c:pt>
                <c:pt idx="12">
                  <c:v>Обращения, касающиеся судебно-экспертной деятельности</c:v>
                </c:pt>
                <c:pt idx="13">
                  <c:v>Обращения по иным вопросам, касающимся деятельности 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684</c:v>
                </c:pt>
                <c:pt idx="1">
                  <c:v>237</c:v>
                </c:pt>
                <c:pt idx="2">
                  <c:v>1857</c:v>
                </c:pt>
                <c:pt idx="3">
                  <c:v>2781</c:v>
                </c:pt>
                <c:pt idx="4">
                  <c:v>2012</c:v>
                </c:pt>
                <c:pt idx="5">
                  <c:v>3606</c:v>
                </c:pt>
                <c:pt idx="6">
                  <c:v>382</c:v>
                </c:pt>
                <c:pt idx="7">
                  <c:v>53</c:v>
                </c:pt>
                <c:pt idx="8">
                  <c:v>3336</c:v>
                </c:pt>
                <c:pt idx="9">
                  <c:v>1215</c:v>
                </c:pt>
                <c:pt idx="10">
                  <c:v>1803</c:v>
                </c:pt>
                <c:pt idx="11">
                  <c:v>502</c:v>
                </c:pt>
                <c:pt idx="12">
                  <c:v>1699</c:v>
                </c:pt>
                <c:pt idx="13">
                  <c:v>1666</c:v>
                </c:pt>
                <c:pt idx="14">
                  <c:v>2101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68276255948115"/>
          <c:y val="1.6687955672207641E-2"/>
          <c:w val="0.41828924004435647"/>
          <c:h val="0.9766287547389908"/>
        </c:manualLayout>
      </c:layout>
      <c:overlay val="0"/>
      <c:txPr>
        <a:bodyPr/>
        <a:lstStyle/>
        <a:p>
          <a:pPr>
            <a:defRPr sz="1100" baseline="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По результатам рассмотрения обращений 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в</a:t>
            </a:r>
            <a:r>
              <a:rPr lang="ru-RU" sz="2400" baseline="0" dirty="0" smtClean="0"/>
              <a:t> 1 полугодии 2022 года</a:t>
            </a: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8"/>
          </c:dPt>
          <c:dLbls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Разъяснено</c:v>
                </c:pt>
                <c:pt idx="1">
                  <c:v>Поддержано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14765</c:v>
                </c:pt>
                <c:pt idx="1">
                  <c:v>676</c:v>
                </c:pt>
                <c:pt idx="2">
                  <c:v>155</c:v>
                </c:pt>
                <c:pt idx="3">
                  <c:v>7946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4888538932633422"/>
          <c:y val="0.31729116373439542"/>
          <c:w val="0.30639927821522311"/>
          <c:h val="0.47725650250331114"/>
        </c:manualLayout>
      </c:layout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4046986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79358558"/>
              </p:ext>
            </p:extLst>
          </p:nvPr>
        </p:nvGraphicFramePr>
        <p:xfrm>
          <a:off x="0" y="0"/>
          <a:ext cx="911884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16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87990578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Другая 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9FE842"/>
      </a:accent1>
      <a:accent2>
        <a:srgbClr val="5ECCF3"/>
      </a:accent2>
      <a:accent3>
        <a:srgbClr val="7030A0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24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Болотов Максим Вячеславович</cp:lastModifiedBy>
  <cp:revision>67</cp:revision>
  <dcterms:created xsi:type="dcterms:W3CDTF">2021-04-13T10:49:34Z</dcterms:created>
  <dcterms:modified xsi:type="dcterms:W3CDTF">2022-07-26T14:49:10Z</dcterms:modified>
</cp:coreProperties>
</file>