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1482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</a:t>
            </a:r>
            <a:r>
              <a:rPr lang="ru-RU" sz="2160" b="1" i="0" u="none" strike="noStrike" baseline="0" dirty="0" smtClean="0">
                <a:effectLst/>
              </a:rPr>
              <a:t>за </a:t>
            </a:r>
            <a:r>
              <a:rPr lang="ru-RU" sz="2160" b="1" i="0" u="none" strike="noStrike" baseline="0" dirty="0" smtClean="0">
                <a:effectLst/>
              </a:rPr>
              <a:t>3 </a:t>
            </a:r>
            <a:r>
              <a:rPr lang="ru-RU" sz="2160" b="1" i="0" u="none" strike="noStrike" baseline="0" dirty="0" smtClean="0">
                <a:effectLst/>
              </a:rPr>
              <a:t>квартала 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3206</c:v>
                </c:pt>
                <c:pt idx="1">
                  <c:v>2739</c:v>
                </c:pt>
                <c:pt idx="2">
                  <c:v>2378</c:v>
                </c:pt>
                <c:pt idx="3">
                  <c:v>776</c:v>
                </c:pt>
                <c:pt idx="4">
                  <c:v>4105</c:v>
                </c:pt>
                <c:pt idx="5">
                  <c:v>1775</c:v>
                </c:pt>
                <c:pt idx="6">
                  <c:v>4570</c:v>
                </c:pt>
                <c:pt idx="7">
                  <c:v>67</c:v>
                </c:pt>
                <c:pt idx="8">
                  <c:v>498</c:v>
                </c:pt>
                <c:pt idx="9">
                  <c:v>5034</c:v>
                </c:pt>
                <c:pt idx="10">
                  <c:v>5066</c:v>
                </c:pt>
                <c:pt idx="11">
                  <c:v>4140</c:v>
                </c:pt>
                <c:pt idx="12">
                  <c:v>2848</c:v>
                </c:pt>
                <c:pt idx="13">
                  <c:v>348</c:v>
                </c:pt>
                <c:pt idx="14">
                  <c:v>854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3592</c:v>
                </c:pt>
                <c:pt idx="1">
                  <c:v>1657</c:v>
                </c:pt>
                <c:pt idx="2">
                  <c:v>2260</c:v>
                </c:pt>
                <c:pt idx="3">
                  <c:v>1075</c:v>
                </c:pt>
                <c:pt idx="4">
                  <c:v>4257</c:v>
                </c:pt>
                <c:pt idx="5">
                  <c:v>1740</c:v>
                </c:pt>
                <c:pt idx="6">
                  <c:v>5646</c:v>
                </c:pt>
                <c:pt idx="7">
                  <c:v>102</c:v>
                </c:pt>
                <c:pt idx="8">
                  <c:v>472</c:v>
                </c:pt>
                <c:pt idx="9">
                  <c:v>4279</c:v>
                </c:pt>
                <c:pt idx="10">
                  <c:v>5032</c:v>
                </c:pt>
                <c:pt idx="11">
                  <c:v>3840</c:v>
                </c:pt>
                <c:pt idx="12">
                  <c:v>2361</c:v>
                </c:pt>
                <c:pt idx="13">
                  <c:v>248</c:v>
                </c:pt>
                <c:pt idx="14">
                  <c:v>635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963136"/>
        <c:axId val="85964672"/>
      </c:barChart>
      <c:catAx>
        <c:axId val="85963136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85964672"/>
        <c:crosses val="autoZero"/>
        <c:auto val="1"/>
        <c:lblAlgn val="ctr"/>
        <c:lblOffset val="100"/>
        <c:noMultiLvlLbl val="0"/>
      </c:catAx>
      <c:valAx>
        <c:axId val="85964672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85963136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за </a:t>
            </a:r>
            <a:r>
              <a:rPr lang="ru-RU" sz="2200" b="1" i="0" u="none" strike="noStrike" baseline="0" dirty="0" smtClean="0">
                <a:effectLst/>
              </a:rPr>
              <a:t>3 </a:t>
            </a:r>
            <a:r>
              <a:rPr lang="ru-RU" sz="2200" b="1" i="0" u="none" strike="noStrike" baseline="0" dirty="0" smtClean="0">
                <a:effectLst/>
              </a:rPr>
              <a:t>квартала </a:t>
            </a:r>
            <a:r>
              <a:rPr lang="ru-RU" sz="2200" b="1" i="0" u="none" strike="noStrike" baseline="0" dirty="0" smtClean="0">
                <a:effectLst/>
              </a:rPr>
              <a:t>2022 года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Обращения, касающиеся государственной регистрации ведомственных нормативных правовых актов</c:v>
                </c:pt>
                <c:pt idx="1">
                  <c:v>Обращения, касающиеся кадровой работы </c:v>
                </c:pt>
                <c:pt idx="2">
                  <c:v>Обращения, касающиеся деятельности 
ФСИН России                                                                                                                    </c:v>
                </c:pt>
                <c:pt idx="3">
                  <c:v>Обращения, касающиеся деятельности 
ФССП России</c:v>
                </c:pt>
                <c:pt idx="4">
                  <c:v>Обращения, касающиеся вопросов международного права и сотрудничества</c:v>
                </c:pt>
                <c:pt idx="5">
                  <c:v>Обращения, касающиеся федерального законодательства</c:v>
                </c:pt>
                <c:pt idx="6">
                  <c:v>Обращения, касающиеся законодательства субъектов Российской Федерации и местного самоуправления</c:v>
                </c:pt>
                <c:pt idx="7">
                  <c:v>Обращения, касающиеся законодательства СССР, РСФСР, вопросов инкорпорации</c:v>
                </c:pt>
                <c:pt idx="8">
                  <c:v>Обращения, касающиеся деятельности некоммерческих организаций</c:v>
                </c:pt>
                <c:pt idx="9">
                  <c:v>Обращения, касающиеся нотариальной деятельности</c:v>
                </c:pt>
                <c:pt idx="10">
                  <c:v>Обращения, касающиеся вопросов адвокатуры и бесплатной правовой помощи</c:v>
                </c:pt>
                <c:pt idx="11">
                  <c:v>Обращения, касающиеся вопросов деятельности органов ЗАГС и регистрации актов гражданского состояния</c:v>
                </c:pt>
                <c:pt idx="12">
                  <c:v>Обращения, касающиеся судебно-экспертной деятельности</c:v>
                </c:pt>
                <c:pt idx="13">
                  <c:v>Обращения по иным вопросам, касающимся деятельности 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854</c:v>
                </c:pt>
                <c:pt idx="1">
                  <c:v>348</c:v>
                </c:pt>
                <c:pt idx="2">
                  <c:v>2848</c:v>
                </c:pt>
                <c:pt idx="3">
                  <c:v>4140</c:v>
                </c:pt>
                <c:pt idx="4">
                  <c:v>5066</c:v>
                </c:pt>
                <c:pt idx="5">
                  <c:v>5034</c:v>
                </c:pt>
                <c:pt idx="6">
                  <c:v>498</c:v>
                </c:pt>
                <c:pt idx="7">
                  <c:v>67</c:v>
                </c:pt>
                <c:pt idx="8">
                  <c:v>4570</c:v>
                </c:pt>
                <c:pt idx="9">
                  <c:v>1775</c:v>
                </c:pt>
                <c:pt idx="10">
                  <c:v>4105</c:v>
                </c:pt>
                <c:pt idx="11">
                  <c:v>776</c:v>
                </c:pt>
                <c:pt idx="12">
                  <c:v>2378</c:v>
                </c:pt>
                <c:pt idx="13">
                  <c:v>2739</c:v>
                </c:pt>
                <c:pt idx="14">
                  <c:v>3206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за</a:t>
            </a:r>
            <a:r>
              <a:rPr lang="ru-RU" sz="2400" baseline="0" dirty="0" smtClean="0"/>
              <a:t> </a:t>
            </a:r>
            <a:r>
              <a:rPr lang="ru-RU" sz="2400" baseline="0" smtClean="0"/>
              <a:t>3 </a:t>
            </a:r>
            <a:r>
              <a:rPr lang="ru-RU" sz="2400" baseline="0" smtClean="0"/>
              <a:t>квартала </a:t>
            </a:r>
            <a:r>
              <a:rPr lang="ru-RU" sz="2400" baseline="0" dirty="0" smtClean="0"/>
              <a:t>2022 года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23658</c:v>
                </c:pt>
                <c:pt idx="1">
                  <c:v>1018</c:v>
                </c:pt>
                <c:pt idx="2">
                  <c:v>256</c:v>
                </c:pt>
                <c:pt idx="3">
                  <c:v>12962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888538932633422"/>
          <c:y val="0.31729116373439542"/>
          <c:w val="0.30639927821522311"/>
          <c:h val="0.47725650250331114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7688340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224861502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0229048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24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74</cp:revision>
  <dcterms:created xsi:type="dcterms:W3CDTF">2021-04-13T10:49:34Z</dcterms:created>
  <dcterms:modified xsi:type="dcterms:W3CDTF">2022-10-12T10:15:46Z</dcterms:modified>
</cp:coreProperties>
</file>