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>
        <p:scale>
          <a:sx n="118" d="100"/>
          <a:sy n="118" d="100"/>
        </p:scale>
        <p:origin x="-418" y="2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в 1 квартале 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
 Минюста России</c:v>
                </c:pt>
                <c:pt idx="1">
                  <c:v>Обращения по иным вопросам, касающимся деятельности
 Минюста России</c:v>
                </c:pt>
                <c:pt idx="2">
                  <c:v>Обращения, касающиеся судебно-экспертной деятельности</c:v>
                </c:pt>
                <c:pt idx="3">
                  <c:v>Обращения, касающиеся вопросов деятельности органов ЗАГС
 и регистрации актов гражданского состояния</c:v>
                </c:pt>
                <c:pt idx="4">
                  <c:v>Обращения, касающиеся вопросов адвокатуры
 и бесплатной правовой помощи</c:v>
                </c:pt>
                <c:pt idx="5">
                  <c:v>Обращения, касающиеся нотариальной деятельности</c:v>
                </c:pt>
                <c:pt idx="6">
                  <c:v>Обращения, касающиеся деятельности некоммерческих организаций</c:v>
                </c:pt>
                <c:pt idx="7">
                  <c:v>Обращения, касающиеся законодательства СССР, РСФСР, 
вопросов инкорпорации</c:v>
                </c:pt>
                <c:pt idx="8">
                  <c:v>Обращения, касающиеся законодательства субъектов
 Российской Федерации и местного самоуправления</c:v>
                </c:pt>
                <c:pt idx="9">
                  <c:v>Обращения, касающиеся федерального законодательства</c:v>
                </c:pt>
                <c:pt idx="10">
                  <c:v>Обращения, касающиеся вопросов международного
права и сотрудничества</c:v>
                </c:pt>
                <c:pt idx="11">
                  <c:v>Обращения, касающиеся деятельности ФССП России</c:v>
                </c:pt>
                <c:pt idx="12">
                  <c:v>Обращения, касающиеся деятельности ФСИН России</c:v>
                </c:pt>
                <c:pt idx="13">
                  <c:v>Обращения, касающиеся кадровой работы</c:v>
                </c:pt>
                <c:pt idx="14">
                  <c:v>Обращения, касающиеся государственной регистрации
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1080</c:v>
                </c:pt>
                <c:pt idx="1">
                  <c:v>815</c:v>
                </c:pt>
                <c:pt idx="2">
                  <c:v>877</c:v>
                </c:pt>
                <c:pt idx="3">
                  <c:v>259</c:v>
                </c:pt>
                <c:pt idx="4">
                  <c:v>960</c:v>
                </c:pt>
                <c:pt idx="5">
                  <c:v>595</c:v>
                </c:pt>
                <c:pt idx="6">
                  <c:v>1748</c:v>
                </c:pt>
                <c:pt idx="7">
                  <c:v>31</c:v>
                </c:pt>
                <c:pt idx="8">
                  <c:v>285</c:v>
                </c:pt>
                <c:pt idx="9">
                  <c:v>1690</c:v>
                </c:pt>
                <c:pt idx="10">
                  <c:v>1646</c:v>
                </c:pt>
                <c:pt idx="11">
                  <c:v>1582</c:v>
                </c:pt>
                <c:pt idx="12">
                  <c:v>953</c:v>
                </c:pt>
                <c:pt idx="13">
                  <c:v>93</c:v>
                </c:pt>
                <c:pt idx="14">
                  <c:v>446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
 Минюста России</c:v>
                </c:pt>
                <c:pt idx="1">
                  <c:v>Обращения по иным вопросам, касающимся деятельности
 Минюста России</c:v>
                </c:pt>
                <c:pt idx="2">
                  <c:v>Обращения, касающиеся судебно-экспертной деятельности</c:v>
                </c:pt>
                <c:pt idx="3">
                  <c:v>Обращения, касающиеся вопросов деятельности органов ЗАГС
 и регистрации актов гражданского состояния</c:v>
                </c:pt>
                <c:pt idx="4">
                  <c:v>Обращения, касающиеся вопросов адвокатуры
 и бесплатной правовой помощи</c:v>
                </c:pt>
                <c:pt idx="5">
                  <c:v>Обращения, касающиеся нотариальной деятельности</c:v>
                </c:pt>
                <c:pt idx="6">
                  <c:v>Обращения, касающиеся деятельности некоммерческих организаций</c:v>
                </c:pt>
                <c:pt idx="7">
                  <c:v>Обращения, касающиеся законодательства СССР, РСФСР, 
вопросов инкорпорации</c:v>
                </c:pt>
                <c:pt idx="8">
                  <c:v>Обращения, касающиеся законодательства субъектов
 Российской Федерации и местного самоуправления</c:v>
                </c:pt>
                <c:pt idx="9">
                  <c:v>Обращения, касающиеся федерального законодательства</c:v>
                </c:pt>
                <c:pt idx="10">
                  <c:v>Обращения, касающиеся вопросов международного
права и сотрудничества</c:v>
                </c:pt>
                <c:pt idx="11">
                  <c:v>Обращения, касающиеся деятельности ФССП России</c:v>
                </c:pt>
                <c:pt idx="12">
                  <c:v>Обращения, касающиеся деятельности ФСИН России</c:v>
                </c:pt>
                <c:pt idx="13">
                  <c:v>Обращения, касающиеся кадровой работы</c:v>
                </c:pt>
                <c:pt idx="14">
                  <c:v>Обращения, касающиеся государственной регистрации
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1117</c:v>
                </c:pt>
                <c:pt idx="1">
                  <c:v>713</c:v>
                </c:pt>
                <c:pt idx="2">
                  <c:v>807</c:v>
                </c:pt>
                <c:pt idx="3">
                  <c:v>389</c:v>
                </c:pt>
                <c:pt idx="4">
                  <c:v>1197</c:v>
                </c:pt>
                <c:pt idx="5">
                  <c:v>625</c:v>
                </c:pt>
                <c:pt idx="6">
                  <c:v>2203</c:v>
                </c:pt>
                <c:pt idx="7">
                  <c:v>34</c:v>
                </c:pt>
                <c:pt idx="8">
                  <c:v>144</c:v>
                </c:pt>
                <c:pt idx="9">
                  <c:v>1594</c:v>
                </c:pt>
                <c:pt idx="10">
                  <c:v>1678</c:v>
                </c:pt>
                <c:pt idx="11">
                  <c:v>1290</c:v>
                </c:pt>
                <c:pt idx="12">
                  <c:v>660</c:v>
                </c:pt>
                <c:pt idx="13">
                  <c:v>98</c:v>
                </c:pt>
                <c:pt idx="14">
                  <c:v>245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738432"/>
        <c:axId val="106740736"/>
      </c:barChart>
      <c:catAx>
        <c:axId val="10673843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106740736"/>
        <c:crosses val="autoZero"/>
        <c:auto val="1"/>
        <c:lblAlgn val="ctr"/>
        <c:lblOffset val="100"/>
        <c:noMultiLvlLbl val="0"/>
      </c:catAx>
      <c:valAx>
        <c:axId val="106740736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10673843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1 квартале 2022 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Обращения, касающиеся государственной регистрации ведомственных нормативных правовых актов</c:v>
                </c:pt>
                <c:pt idx="1">
                  <c:v>Обращения, касающиеся кадровой работы </c:v>
                </c:pt>
                <c:pt idx="2">
                  <c:v>Обращения, касающиеся деятельности 
ФСИН России                                                                                                                    </c:v>
                </c:pt>
                <c:pt idx="3">
                  <c:v>Обращения, касающиеся деятельности 
ФССП России</c:v>
                </c:pt>
                <c:pt idx="4">
                  <c:v>Обращения, касающиеся вопросов международного права и сотрудничества</c:v>
                </c:pt>
                <c:pt idx="5">
                  <c:v>Обращения, касающиеся федерального законодательства</c:v>
                </c:pt>
                <c:pt idx="6">
                  <c:v>Обращения, касающиеся законодательства субъектов Российской Федерации и местного самоуправления</c:v>
                </c:pt>
                <c:pt idx="7">
                  <c:v>Обращения, касающиеся законодательства СССР, РСФСР, вопросов инкорпорации</c:v>
                </c:pt>
                <c:pt idx="8">
                  <c:v>Обращения, касающиеся деятельности некоммерческих организаций</c:v>
                </c:pt>
                <c:pt idx="9">
                  <c:v>Обращения, касающиеся нотариальной деятельности</c:v>
                </c:pt>
                <c:pt idx="10">
                  <c:v>Обращения, касающиеся вопросов адвокатуры и бесплатной правовой помощи</c:v>
                </c:pt>
                <c:pt idx="11">
                  <c:v>Обращения, касающиеся вопросов деятельности органов ЗАГС и регистрации актов гражданского состояния</c:v>
                </c:pt>
                <c:pt idx="12">
                  <c:v>Обращения, касающиеся судебно-экспертной деятельности</c:v>
                </c:pt>
                <c:pt idx="13">
                  <c:v>Обращения по иным вопросам, касающимся деятельности 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446</c:v>
                </c:pt>
                <c:pt idx="1">
                  <c:v>93</c:v>
                </c:pt>
                <c:pt idx="2">
                  <c:v>953</c:v>
                </c:pt>
                <c:pt idx="3">
                  <c:v>1582</c:v>
                </c:pt>
                <c:pt idx="4">
                  <c:v>1646</c:v>
                </c:pt>
                <c:pt idx="5">
                  <c:v>1690</c:v>
                </c:pt>
                <c:pt idx="6">
                  <c:v>285</c:v>
                </c:pt>
                <c:pt idx="7">
                  <c:v>31</c:v>
                </c:pt>
                <c:pt idx="8">
                  <c:v>1748</c:v>
                </c:pt>
                <c:pt idx="9">
                  <c:v>595</c:v>
                </c:pt>
                <c:pt idx="10">
                  <c:v>960</c:v>
                </c:pt>
                <c:pt idx="11">
                  <c:v>259</c:v>
                </c:pt>
                <c:pt idx="12">
                  <c:v>877</c:v>
                </c:pt>
                <c:pt idx="13">
                  <c:v>815</c:v>
                </c:pt>
                <c:pt idx="14">
                  <c:v>1080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 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в</a:t>
            </a:r>
            <a:r>
              <a:rPr lang="ru-RU" sz="2400" baseline="0" dirty="0" smtClean="0"/>
              <a:t> 1 квартале 2022 года</a:t>
            </a: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7867</c:v>
                </c:pt>
                <c:pt idx="1">
                  <c:v>463</c:v>
                </c:pt>
                <c:pt idx="2">
                  <c:v>64</c:v>
                </c:pt>
                <c:pt idx="3">
                  <c:v>4329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888538932633422"/>
          <c:y val="0.31729116373439542"/>
          <c:w val="0.30639927821522311"/>
          <c:h val="0.47725650250331114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56750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92311308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93123934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24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Филимонов Сергей Борисович</cp:lastModifiedBy>
  <cp:revision>62</cp:revision>
  <dcterms:created xsi:type="dcterms:W3CDTF">2021-04-13T10:49:34Z</dcterms:created>
  <dcterms:modified xsi:type="dcterms:W3CDTF">2022-04-14T11:54:01Z</dcterms:modified>
</cp:coreProperties>
</file>