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1773" autoAdjust="0"/>
  </p:normalViewPr>
  <p:slideViewPr>
    <p:cSldViewPr>
      <p:cViewPr>
        <p:scale>
          <a:sx n="100" d="100"/>
          <a:sy n="100" d="100"/>
        </p:scale>
        <p:origin x="-1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1 полугодии 2025 года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3796</c:v>
                </c:pt>
                <c:pt idx="1">
                  <c:v>2994</c:v>
                </c:pt>
                <c:pt idx="2">
                  <c:v>3067</c:v>
                </c:pt>
                <c:pt idx="3">
                  <c:v>773</c:v>
                </c:pt>
                <c:pt idx="4">
                  <c:v>1637</c:v>
                </c:pt>
                <c:pt idx="5">
                  <c:v>1310</c:v>
                </c:pt>
                <c:pt idx="6">
                  <c:v>3045</c:v>
                </c:pt>
                <c:pt idx="7">
                  <c:v>1708</c:v>
                </c:pt>
                <c:pt idx="8">
                  <c:v>360</c:v>
                </c:pt>
                <c:pt idx="9">
                  <c:v>3023</c:v>
                </c:pt>
                <c:pt idx="10">
                  <c:v>4679</c:v>
                </c:pt>
                <c:pt idx="11">
                  <c:v>2432</c:v>
                </c:pt>
                <c:pt idx="12">
                  <c:v>1146</c:v>
                </c:pt>
                <c:pt idx="13">
                  <c:v>236</c:v>
                </c:pt>
                <c:pt idx="14">
                  <c:v>381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 Минюста России</c:v>
                </c:pt>
                <c:pt idx="1">
                  <c:v>Обращения по иным вопросам деятельности Минюста России</c:v>
                </c:pt>
                <c:pt idx="2">
                  <c:v>Обращения по вопросам деятельности судебно-экспертных учреждений Минюста России</c:v>
                </c:pt>
                <c:pt idx="3">
                  <c:v>Обращения по вопросам деятельности органов ЗАГС</c:v>
                </c:pt>
                <c:pt idx="4">
                  <c:v>Обращения по вопросам адвокатуры и бесплатной правовой помощи</c:v>
                </c:pt>
                <c:pt idx="5">
                  <c:v>Обращения по вопросам нотариальной деятельности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деятельности иностранных агентов</c:v>
                </c:pt>
                <c:pt idx="8">
                  <c:v>Обращения по вопросам законодательства субъектов Российской Федерации и местного самоуправления</c:v>
                </c:pt>
                <c:pt idx="9">
                  <c:v>Обращения по федеральному законодательству</c:v>
                </c:pt>
                <c:pt idx="10">
                  <c:v>Обращения по вопросам международного права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</c:v>
                </c:pt>
                <c:pt idx="13">
                  <c:v>Обращения по вопросам кадровой работы </c:v>
                </c:pt>
                <c:pt idx="14">
                  <c:v>Обращения по вопросам государственной регистрации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4043</c:v>
                </c:pt>
                <c:pt idx="1">
                  <c:v>2429</c:v>
                </c:pt>
                <c:pt idx="2">
                  <c:v>3091</c:v>
                </c:pt>
                <c:pt idx="3">
                  <c:v>837</c:v>
                </c:pt>
                <c:pt idx="4">
                  <c:v>2070</c:v>
                </c:pt>
                <c:pt idx="5">
                  <c:v>1562</c:v>
                </c:pt>
                <c:pt idx="6">
                  <c:v>3969</c:v>
                </c:pt>
                <c:pt idx="7">
                  <c:v>914</c:v>
                </c:pt>
                <c:pt idx="8">
                  <c:v>571</c:v>
                </c:pt>
                <c:pt idx="9">
                  <c:v>2940</c:v>
                </c:pt>
                <c:pt idx="10">
                  <c:v>3679</c:v>
                </c:pt>
                <c:pt idx="11">
                  <c:v>3702</c:v>
                </c:pt>
                <c:pt idx="12">
                  <c:v>1005</c:v>
                </c:pt>
                <c:pt idx="13">
                  <c:v>171</c:v>
                </c:pt>
                <c:pt idx="14">
                  <c:v>267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210944"/>
        <c:axId val="98212480"/>
      </c:barChart>
      <c:catAx>
        <c:axId val="98210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98212480"/>
        <c:crosses val="autoZero"/>
        <c:auto val="1"/>
        <c:lblAlgn val="ctr"/>
        <c:lblOffset val="100"/>
        <c:noMultiLvlLbl val="0"/>
      </c:catAx>
      <c:valAx>
        <c:axId val="98212480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9821094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1 полугодии 2025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 по вопросам государственной регистрации ведомственных нормативных 
правовых актов</c:v>
                </c:pt>
                <c:pt idx="1">
                  <c:v>Обращения по вопросам кадровой работы </c:v>
                </c:pt>
                <c:pt idx="2">
                  <c:v>Обращения по вопросам международного права 
и сотрудничества</c:v>
                </c:pt>
                <c:pt idx="3">
                  <c:v>Обращения по федеральному законодательству</c:v>
                </c:pt>
                <c:pt idx="4">
                  <c:v>Обращения по вопросам законодательства субъектов Российской Федерации и местного самоуправления</c:v>
                </c:pt>
                <c:pt idx="5">
                  <c:v>Обращения по вопросам деятельности иностранных агентов</c:v>
                </c:pt>
                <c:pt idx="6">
                  <c:v>Обращения по вопросам деятельности некоммерческих организаций</c:v>
                </c:pt>
                <c:pt idx="7">
                  <c:v>Обращения по вопросам нотариальной деятельности</c:v>
                </c:pt>
                <c:pt idx="8">
                  <c:v>Обращения по вопросам адвокатуры 
и бесплатной правовой помощи</c:v>
                </c:pt>
                <c:pt idx="9">
                  <c:v>Обращения по вопросам деятельности органов ЗАГС</c:v>
                </c:pt>
                <c:pt idx="10">
                  <c:v>Обращения по вопросам деятельности судебно-экспертных учреждений Минюста России</c:v>
                </c:pt>
                <c:pt idx="11">
                  <c:v>Обращения по вопросам деятельности ФССП России</c:v>
                </c:pt>
                <c:pt idx="12">
                  <c:v>Обращения по вопросам деятельности ФСИН России                                                                                                                    </c:v>
                </c:pt>
                <c:pt idx="13">
                  <c:v>Обращения по иным вопросам деятельности 
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267</c:v>
                </c:pt>
                <c:pt idx="1">
                  <c:v>171</c:v>
                </c:pt>
                <c:pt idx="2">
                  <c:v>3679</c:v>
                </c:pt>
                <c:pt idx="3">
                  <c:v>2940</c:v>
                </c:pt>
                <c:pt idx="4">
                  <c:v>571</c:v>
                </c:pt>
                <c:pt idx="5">
                  <c:v>914</c:v>
                </c:pt>
                <c:pt idx="6">
                  <c:v>3969</c:v>
                </c:pt>
                <c:pt idx="7">
                  <c:v>1562</c:v>
                </c:pt>
                <c:pt idx="8">
                  <c:v>2070</c:v>
                </c:pt>
                <c:pt idx="9">
                  <c:v>837</c:v>
                </c:pt>
                <c:pt idx="10">
                  <c:v>3091</c:v>
                </c:pt>
                <c:pt idx="11">
                  <c:v>3702</c:v>
                </c:pt>
                <c:pt idx="12">
                  <c:v>1005</c:v>
                </c:pt>
                <c:pt idx="13">
                  <c:v>2429</c:v>
                </c:pt>
                <c:pt idx="14">
                  <c:v>4043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</a:t>
            </a:r>
            <a:r>
              <a:rPr lang="ru-RU" sz="2400" baseline="0" dirty="0" smtClean="0"/>
              <a:t> 1 полугодии 2025 года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Поддержано, в том числе приняты меры по восстановлению нарушенных прав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18425</c:v>
                </c:pt>
                <c:pt idx="1">
                  <c:v>440</c:v>
                </c:pt>
                <c:pt idx="2">
                  <c:v>205</c:v>
                </c:pt>
                <c:pt idx="3">
                  <c:v>11769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8499650043744533"/>
          <c:y val="0.27441961224508965"/>
          <c:w val="0.40223261154855644"/>
          <c:h val="0.59282329347448315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0788157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23441953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46783439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26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Филимонов Сергей Борисович</cp:lastModifiedBy>
  <cp:revision>103</cp:revision>
  <cp:lastPrinted>2023-07-10T12:22:29Z</cp:lastPrinted>
  <dcterms:created xsi:type="dcterms:W3CDTF">2021-04-13T10:49:34Z</dcterms:created>
  <dcterms:modified xsi:type="dcterms:W3CDTF">2025-07-31T12:55:41Z</dcterms:modified>
</cp:coreProperties>
</file>