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1773" autoAdjust="0"/>
  </p:normalViewPr>
  <p:slideViewPr>
    <p:cSldViewPr>
      <p:cViewPr>
        <p:scale>
          <a:sx n="100" d="100"/>
          <a:sy n="100" d="100"/>
        </p:scale>
        <p:origin x="-1992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в 1 квартале 2025 года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7.4074074074074077E-3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2745</c:v>
                </c:pt>
                <c:pt idx="1">
                  <c:v>1351</c:v>
                </c:pt>
                <c:pt idx="2">
                  <c:v>2234</c:v>
                </c:pt>
                <c:pt idx="3">
                  <c:v>461</c:v>
                </c:pt>
                <c:pt idx="4">
                  <c:v>1090</c:v>
                </c:pt>
                <c:pt idx="5">
                  <c:v>829</c:v>
                </c:pt>
                <c:pt idx="6">
                  <c:v>2212</c:v>
                </c:pt>
                <c:pt idx="7">
                  <c:v>449</c:v>
                </c:pt>
                <c:pt idx="8">
                  <c:v>341</c:v>
                </c:pt>
                <c:pt idx="9">
                  <c:v>1765</c:v>
                </c:pt>
                <c:pt idx="10">
                  <c:v>2149</c:v>
                </c:pt>
                <c:pt idx="11">
                  <c:v>2214</c:v>
                </c:pt>
                <c:pt idx="12">
                  <c:v>494</c:v>
                </c:pt>
                <c:pt idx="13">
                  <c:v>99</c:v>
                </c:pt>
                <c:pt idx="14">
                  <c:v>124</c:v>
                </c:pt>
              </c:numCache>
            </c:numRef>
          </c:val>
        </c:ser>
        <c:ser>
          <c:idx val="1"/>
          <c:order val="1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1894</c:v>
                </c:pt>
                <c:pt idx="1">
                  <c:v>1428</c:v>
                </c:pt>
                <c:pt idx="2">
                  <c:v>1498</c:v>
                </c:pt>
                <c:pt idx="3">
                  <c:v>417</c:v>
                </c:pt>
                <c:pt idx="4">
                  <c:v>801</c:v>
                </c:pt>
                <c:pt idx="5">
                  <c:v>714</c:v>
                </c:pt>
                <c:pt idx="6">
                  <c:v>1470</c:v>
                </c:pt>
                <c:pt idx="7">
                  <c:v>1364</c:v>
                </c:pt>
                <c:pt idx="8">
                  <c:v>191</c:v>
                </c:pt>
                <c:pt idx="9">
                  <c:v>1553</c:v>
                </c:pt>
                <c:pt idx="10">
                  <c:v>1379</c:v>
                </c:pt>
                <c:pt idx="11">
                  <c:v>1208</c:v>
                </c:pt>
                <c:pt idx="12">
                  <c:v>570</c:v>
                </c:pt>
                <c:pt idx="13">
                  <c:v>117</c:v>
                </c:pt>
                <c:pt idx="14">
                  <c:v>237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696384"/>
        <c:axId val="97714560"/>
      </c:barChart>
      <c:catAx>
        <c:axId val="976963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97714560"/>
        <c:crosses val="autoZero"/>
        <c:auto val="1"/>
        <c:lblAlgn val="ctr"/>
        <c:lblOffset val="100"/>
        <c:noMultiLvlLbl val="0"/>
      </c:catAx>
      <c:valAx>
        <c:axId val="97714560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9769638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 smtClean="0">
                <a:effectLst/>
              </a:rPr>
              <a:t>Количество поступивших обращений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u="none" strike="noStrike" baseline="0" dirty="0" smtClean="0">
                <a:effectLst/>
              </a:rPr>
              <a:t>в 1 квартале </a:t>
            </a:r>
            <a:r>
              <a:rPr lang="ru-RU" sz="2200" b="1" i="0" u="none" strike="noStrike" baseline="0" dirty="0" smtClean="0">
                <a:effectLst/>
              </a:rPr>
              <a:t>2025 </a:t>
            </a:r>
            <a:r>
              <a:rPr lang="ru-RU" sz="2200" b="1" i="0" u="none" strike="noStrike" baseline="0" dirty="0" smtClean="0">
                <a:effectLst/>
              </a:rPr>
              <a:t>года</a:t>
            </a:r>
            <a:endParaRPr lang="ru-RU" sz="2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sz="2200" dirty="0"/>
          </a:p>
        </c:rich>
      </c:tx>
      <c:layout>
        <c:manualLayout>
          <c:xMode val="edge"/>
          <c:yMode val="edge"/>
          <c:x val="1.1475682015973947E-2"/>
          <c:y val="2.7777777777777776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92437641245909E-2"/>
          <c:y val="0.18572907553222515"/>
          <c:w val="0.53615500554455997"/>
          <c:h val="0.737764071157771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</c:v>
                </c:pt>
              </c:strCache>
            </c:strRef>
          </c:tx>
          <c:explosion val="25"/>
          <c:dLbls>
            <c:dLbl>
              <c:idx val="10"/>
              <c:layout>
                <c:manualLayout>
                  <c:x val="4.3496064415154197E-2"/>
                  <c:y val="-5.5144794400699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нормативных 
правовых актов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                                                                                                                    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124</c:v>
                </c:pt>
                <c:pt idx="1">
                  <c:v>99</c:v>
                </c:pt>
                <c:pt idx="2">
                  <c:v>2149</c:v>
                </c:pt>
                <c:pt idx="3">
                  <c:v>1765</c:v>
                </c:pt>
                <c:pt idx="4">
                  <c:v>341</c:v>
                </c:pt>
                <c:pt idx="5">
                  <c:v>449</c:v>
                </c:pt>
                <c:pt idx="6">
                  <c:v>2212</c:v>
                </c:pt>
                <c:pt idx="7">
                  <c:v>829</c:v>
                </c:pt>
                <c:pt idx="8">
                  <c:v>1090</c:v>
                </c:pt>
                <c:pt idx="9">
                  <c:v>461</c:v>
                </c:pt>
                <c:pt idx="10">
                  <c:v>2234</c:v>
                </c:pt>
                <c:pt idx="11">
                  <c:v>2214</c:v>
                </c:pt>
                <c:pt idx="12">
                  <c:v>494</c:v>
                </c:pt>
                <c:pt idx="13">
                  <c:v>1351</c:v>
                </c:pt>
                <c:pt idx="14">
                  <c:v>2745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68276255948115"/>
          <c:y val="1.6687955672207641E-2"/>
          <c:w val="0.41828924004435647"/>
          <c:h val="0.9766287547389908"/>
        </c:manualLayout>
      </c:layout>
      <c:overlay val="0"/>
      <c:txPr>
        <a:bodyPr/>
        <a:lstStyle/>
        <a:p>
          <a:pPr>
            <a:defRPr sz="1100" baseline="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По результатам рассмотрения обращений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в</a:t>
            </a:r>
            <a:r>
              <a:rPr lang="ru-RU" sz="2400" baseline="0" dirty="0" smtClean="0"/>
              <a:t> 1 квартале </a:t>
            </a:r>
            <a:r>
              <a:rPr lang="ru-RU" sz="2400" baseline="0" dirty="0" smtClean="0"/>
              <a:t>2025 </a:t>
            </a:r>
            <a:r>
              <a:rPr lang="ru-RU" sz="2400" baseline="0" dirty="0" smtClean="0"/>
              <a:t>года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8"/>
          </c:dPt>
          <c:dLbls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10720</c:v>
                </c:pt>
                <c:pt idx="1">
                  <c:v>154</c:v>
                </c:pt>
                <c:pt idx="2">
                  <c:v>72</c:v>
                </c:pt>
                <c:pt idx="3">
                  <c:v>6825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3188617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08610329"/>
              </p:ext>
            </p:extLst>
          </p:nvPr>
        </p:nvGraphicFramePr>
        <p:xfrm>
          <a:off x="0" y="0"/>
          <a:ext cx="911884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16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52621262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Другая 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9FE842"/>
      </a:accent1>
      <a:accent2>
        <a:srgbClr val="5ECCF3"/>
      </a:accent2>
      <a:accent3>
        <a:srgbClr val="7030A0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26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Горохов Денис Геннадьевич</cp:lastModifiedBy>
  <cp:revision>105</cp:revision>
  <cp:lastPrinted>2025-04-16T14:10:14Z</cp:lastPrinted>
  <dcterms:created xsi:type="dcterms:W3CDTF">2021-04-13T10:49:34Z</dcterms:created>
  <dcterms:modified xsi:type="dcterms:W3CDTF">2025-04-16T14:33:43Z</dcterms:modified>
</cp:coreProperties>
</file>